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5" r:id="rId2"/>
    <p:sldId id="261" r:id="rId3"/>
    <p:sldId id="266" r:id="rId4"/>
    <p:sldId id="260" r:id="rId5"/>
    <p:sldId id="267" r:id="rId6"/>
    <p:sldId id="268" r:id="rId7"/>
    <p:sldId id="270" r:id="rId8"/>
    <p:sldId id="272" r:id="rId9"/>
    <p:sldId id="273" r:id="rId10"/>
    <p:sldId id="274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99" autoAdjust="0"/>
  </p:normalViewPr>
  <p:slideViewPr>
    <p:cSldViewPr>
      <p:cViewPr varScale="1">
        <p:scale>
          <a:sx n="99" d="100"/>
          <a:sy n="99" d="100"/>
        </p:scale>
        <p:origin x="142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FD15C-634A-4DC7-82EF-C036037D2C1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93142-F979-4193-8E66-3A9E7CD90D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98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93142-F979-4193-8E66-3A9E7CD90DB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197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93142-F979-4193-8E66-3A9E7CD90DB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906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93142-F979-4193-8E66-3A9E7CD90DB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55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93142-F979-4193-8E66-3A9E7CD90DB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67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93142-F979-4193-8E66-3A9E7CD90DB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0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20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138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66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84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948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77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45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16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612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10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2008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3DF9A-1BAC-4EC1-B97A-09D2CE85EF42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266B3-A97D-4F29-A0CE-2A3E0F6D8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35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BEDB5-D631-4A00-8EFD-1D41C8F96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3960440"/>
          </a:xfrm>
        </p:spPr>
        <p:txBody>
          <a:bodyPr>
            <a:normAutofit fontScale="90000"/>
          </a:bodyPr>
          <a:lstStyle/>
          <a:p>
            <a:r>
              <a:rPr lang="ru-RU" dirty="0"/>
              <a:t>Лабораторная работа № 5 </a:t>
            </a:r>
            <a:br>
              <a:rPr lang="ru-RU" dirty="0"/>
            </a:br>
            <a:r>
              <a:rPr lang="ru-RU" dirty="0"/>
              <a:t>Моделирование линзовой камеры</a:t>
            </a:r>
            <a:br>
              <a:rPr lang="en-US" dirty="0"/>
            </a:br>
            <a:r>
              <a:rPr lang="en-US" dirty="0"/>
              <a:t>F</a:t>
            </a:r>
            <a:r>
              <a:rPr lang="ru-RU" dirty="0"/>
              <a:t> = 80</a:t>
            </a:r>
            <a:br>
              <a:rPr lang="ru-RU" dirty="0"/>
            </a:br>
            <a:r>
              <a:rPr lang="en-US" dirty="0"/>
              <a:t>n = 1,4</a:t>
            </a:r>
            <a:br>
              <a:rPr lang="en-US" dirty="0"/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9FE17-53F0-4154-9AE0-444FC7F73322}"/>
              </a:ext>
            </a:extLst>
          </p:cNvPr>
          <p:cNvSpPr txBox="1"/>
          <p:nvPr/>
        </p:nvSpPr>
        <p:spPr>
          <a:xfrm>
            <a:off x="2699792" y="404664"/>
            <a:ext cx="35347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Университет ИТМО</a:t>
            </a:r>
            <a:endParaRPr lang="en-US" sz="3200" dirty="0"/>
          </a:p>
          <a:p>
            <a:r>
              <a:rPr lang="ru-RU" sz="3200" dirty="0"/>
              <a:t>            ПИИКТ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D0C93-3418-4C54-9AD4-E6163C2AE861}"/>
              </a:ext>
            </a:extLst>
          </p:cNvPr>
          <p:cNvSpPr txBox="1"/>
          <p:nvPr/>
        </p:nvSpPr>
        <p:spPr>
          <a:xfrm>
            <a:off x="5114351" y="6021288"/>
            <a:ext cx="402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Александров Ю.В.</a:t>
            </a:r>
            <a:r>
              <a:rPr lang="en-US" dirty="0"/>
              <a:t> </a:t>
            </a:r>
            <a:r>
              <a:rPr lang="ru-RU" dirty="0"/>
              <a:t>гр. Р4114</a:t>
            </a:r>
          </a:p>
        </p:txBody>
      </p:sp>
    </p:spTree>
    <p:extLst>
      <p:ext uri="{BB962C8B-B14F-4D97-AF65-F5344CB8AC3E}">
        <p14:creationId xmlns:p14="http://schemas.microsoft.com/office/powerpoint/2010/main" val="373910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AAF5601-8A83-4A44-A6E3-300E235B5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437112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Выводы</a:t>
            </a:r>
            <a:r>
              <a:rPr lang="en-US" sz="1400" dirty="0"/>
              <a:t>: </a:t>
            </a:r>
            <a:r>
              <a:rPr lang="ru-RU" sz="1400" dirty="0"/>
              <a:t>в ходе выполнения лабораторной работы были получены практические навыки по расчёту и освоению физического процесса глубины резкости изображения, а также сделаны соответствующие сцены для наглядного эффекта.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8A5FB-D4E3-4DE8-B628-4181A7E22526}"/>
              </a:ext>
            </a:extLst>
          </p:cNvPr>
          <p:cNvSpPr txBox="1"/>
          <p:nvPr/>
        </p:nvSpPr>
        <p:spPr>
          <a:xfrm>
            <a:off x="3275856" y="404664"/>
            <a:ext cx="271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Расчёт глубины резкости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DC02B9-75DE-459C-9A82-84E2102E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81FC87-B96E-44C0-97EE-051081AD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80"/>
            <a:ext cx="9144000" cy="58908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3B73D-4BC3-F4EA-139A-FBC65D67694D}"/>
              </a:ext>
            </a:extLst>
          </p:cNvPr>
          <p:cNvSpPr txBox="1"/>
          <p:nvPr/>
        </p:nvSpPr>
        <p:spPr>
          <a:xfrm>
            <a:off x="792462" y="749132"/>
            <a:ext cx="165442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Линзовые камеры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</a:rPr>
              <a:t>(</a:t>
            </a:r>
            <a:r>
              <a:rPr lang="en-US" sz="1400" dirty="0">
                <a:solidFill>
                  <a:schemeClr val="bg1"/>
                </a:solidFill>
              </a:rPr>
              <a:t>Lens observers</a:t>
            </a:r>
            <a:r>
              <a:rPr lang="ru-RU" sz="1400" dirty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C25AB6-D8F0-8C2F-96E8-A1F52DEC1B01}"/>
              </a:ext>
            </a:extLst>
          </p:cNvPr>
          <p:cNvSpPr txBox="1"/>
          <p:nvPr/>
        </p:nvSpPr>
        <p:spPr>
          <a:xfrm>
            <a:off x="5504757" y="818688"/>
            <a:ext cx="167847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Геометрия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0D10E-A1F9-CBA7-8F53-DFC6B570C1F6}"/>
              </a:ext>
            </a:extLst>
          </p:cNvPr>
          <p:cNvSpPr txBox="1"/>
          <p:nvPr/>
        </p:nvSpPr>
        <p:spPr>
          <a:xfrm>
            <a:off x="3615034" y="4509120"/>
            <a:ext cx="979732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Объектив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914F11-8D2B-7223-779C-32D928CEA92F}"/>
              </a:ext>
            </a:extLst>
          </p:cNvPr>
          <p:cNvSpPr txBox="1"/>
          <p:nvPr/>
        </p:nvSpPr>
        <p:spPr>
          <a:xfrm>
            <a:off x="3031626" y="5902456"/>
            <a:ext cx="158417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Фотоприемники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9" name="Правая фигурная скобка 48">
            <a:extLst>
              <a:ext uri="{FF2B5EF4-FFF2-40B4-BE49-F238E27FC236}">
                <a16:creationId xmlns:a16="http://schemas.microsoft.com/office/drawing/2014/main" id="{2F2E5399-E489-B044-8456-5D2C227E7FB6}"/>
              </a:ext>
            </a:extLst>
          </p:cNvPr>
          <p:cNvSpPr/>
          <p:nvPr/>
        </p:nvSpPr>
        <p:spPr>
          <a:xfrm rot="16200000">
            <a:off x="1529983" y="934599"/>
            <a:ext cx="206008" cy="2309676"/>
          </a:xfrm>
          <a:prstGeom prst="rightBrac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C75D89DD-73E2-68B9-967A-63E2FC87B7BE}"/>
              </a:ext>
            </a:extLst>
          </p:cNvPr>
          <p:cNvSpPr/>
          <p:nvPr/>
        </p:nvSpPr>
        <p:spPr>
          <a:xfrm rot="16200000">
            <a:off x="6215662" y="-985719"/>
            <a:ext cx="328673" cy="5112568"/>
          </a:xfrm>
          <a:prstGeom prst="rightBrac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2A2EFF94-A439-8A21-3643-764A49B653C6}"/>
              </a:ext>
            </a:extLst>
          </p:cNvPr>
          <p:cNvCxnSpPr>
            <a:cxnSpLocks/>
          </p:cNvCxnSpPr>
          <p:nvPr/>
        </p:nvCxnSpPr>
        <p:spPr>
          <a:xfrm>
            <a:off x="1619672" y="1406228"/>
            <a:ext cx="0" cy="5106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9C612130-BF7F-CA2C-0AB3-39B5441667F1}"/>
              </a:ext>
            </a:extLst>
          </p:cNvPr>
          <p:cNvCxnSpPr>
            <a:cxnSpLocks/>
          </p:cNvCxnSpPr>
          <p:nvPr/>
        </p:nvCxnSpPr>
        <p:spPr>
          <a:xfrm>
            <a:off x="6373034" y="1138476"/>
            <a:ext cx="0" cy="26775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60B0536-BBF0-490B-1083-2AA9273A85AD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3828753" y="3867608"/>
            <a:ext cx="276147" cy="64151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1BBDB53D-2F4B-E76C-F56F-9E54D5DC6BF4}"/>
              </a:ext>
            </a:extLst>
          </p:cNvPr>
          <p:cNvCxnSpPr>
            <a:cxnSpLocks/>
            <a:stCxn id="25" idx="0"/>
          </p:cNvCxnSpPr>
          <p:nvPr/>
        </p:nvCxnSpPr>
        <p:spPr>
          <a:xfrm flipH="1">
            <a:off x="2555776" y="5902456"/>
            <a:ext cx="126793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7FD57C59-3AA2-612C-1FB2-076DD2D67453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2843808" y="5373216"/>
            <a:ext cx="979906" cy="5292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853127AE-36BB-B8C3-0543-8FDB80B7E655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2987824" y="4941168"/>
            <a:ext cx="835890" cy="96128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32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7F788B-8305-4037-ACC1-5CA0F5AA8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640"/>
            <a:ext cx="9144000" cy="6612360"/>
          </a:xfrm>
          <a:prstGeom prst="rect">
            <a:avLst/>
          </a:prstGeom>
        </p:spPr>
      </p:pic>
      <p:cxnSp>
        <p:nvCxnSpPr>
          <p:cNvPr id="140" name="Прямая соединительная линия 139">
            <a:extLst>
              <a:ext uri="{FF2B5EF4-FFF2-40B4-BE49-F238E27FC236}">
                <a16:creationId xmlns:a16="http://schemas.microsoft.com/office/drawing/2014/main" id="{7182360D-FB9D-47CF-A210-2A5E467AC1A5}"/>
              </a:ext>
            </a:extLst>
          </p:cNvPr>
          <p:cNvCxnSpPr/>
          <p:nvPr/>
        </p:nvCxnSpPr>
        <p:spPr>
          <a:xfrm>
            <a:off x="-61132" y="3840956"/>
            <a:ext cx="8753336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96B15EA-A767-4D4E-B666-D6667ECF0653}"/>
              </a:ext>
            </a:extLst>
          </p:cNvPr>
          <p:cNvSpPr txBox="1"/>
          <p:nvPr/>
        </p:nvSpPr>
        <p:spPr>
          <a:xfrm>
            <a:off x="4555424" y="657777"/>
            <a:ext cx="953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</a:rPr>
              <a:t>S</a:t>
            </a:r>
            <a:r>
              <a:rPr lang="en-US" sz="1600" i="1" baseline="-25000" dirty="0">
                <a:solidFill>
                  <a:srgbClr val="00B0F0"/>
                </a:solidFill>
              </a:rPr>
              <a:t>3</a:t>
            </a:r>
            <a:r>
              <a:rPr lang="en-US" sz="1600" i="1" dirty="0">
                <a:solidFill>
                  <a:srgbClr val="00B0F0"/>
                </a:solidFill>
              </a:rPr>
              <a:t> = -37</a:t>
            </a:r>
            <a:r>
              <a:rPr lang="ru-RU" sz="1600" i="1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7E5A73-5861-4CCE-8951-F7F30D7F41B8}"/>
              </a:ext>
            </a:extLst>
          </p:cNvPr>
          <p:cNvSpPr txBox="1"/>
          <p:nvPr/>
        </p:nvSpPr>
        <p:spPr>
          <a:xfrm rot="16200000">
            <a:off x="3984203" y="5460359"/>
            <a:ext cx="948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FF00"/>
                </a:solidFill>
              </a:rPr>
              <a:t>X</a:t>
            </a:r>
            <a:r>
              <a:rPr lang="en-US" sz="1600" i="1" baseline="-25000" dirty="0">
                <a:solidFill>
                  <a:srgbClr val="FFFF00"/>
                </a:solidFill>
              </a:rPr>
              <a:t>1</a:t>
            </a:r>
            <a:r>
              <a:rPr lang="en-US" sz="1600" i="1" dirty="0">
                <a:solidFill>
                  <a:srgbClr val="FFFF00"/>
                </a:solidFill>
              </a:rPr>
              <a:t> = -50</a:t>
            </a:r>
            <a:endParaRPr lang="ru-RU" sz="1600" i="1" dirty="0">
              <a:solidFill>
                <a:srgbClr val="FFFF00"/>
              </a:solidFill>
            </a:endParaRP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471F115B-3B68-4391-91DB-98E99C857EAF}"/>
              </a:ext>
            </a:extLst>
          </p:cNvPr>
          <p:cNvCxnSpPr>
            <a:cxnSpLocks noChangeAspect="1"/>
          </p:cNvCxnSpPr>
          <p:nvPr/>
        </p:nvCxnSpPr>
        <p:spPr>
          <a:xfrm>
            <a:off x="4605370" y="3804823"/>
            <a:ext cx="0" cy="1824813"/>
          </a:xfrm>
          <a:prstGeom prst="line">
            <a:avLst/>
          </a:prstGeom>
          <a:ln w="12700">
            <a:solidFill>
              <a:srgbClr val="FFFF00"/>
            </a:solidFill>
            <a:prstDash val="dash"/>
            <a:head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A6AF3BBF-BCF4-4423-AC6B-CCABF5A2B018}"/>
              </a:ext>
            </a:extLst>
          </p:cNvPr>
          <p:cNvCxnSpPr>
            <a:cxnSpLocks noChangeAspect="1"/>
          </p:cNvCxnSpPr>
          <p:nvPr/>
        </p:nvCxnSpPr>
        <p:spPr>
          <a:xfrm>
            <a:off x="7542030" y="842466"/>
            <a:ext cx="0" cy="1929179"/>
          </a:xfrm>
          <a:prstGeom prst="line">
            <a:avLst/>
          </a:prstGeom>
          <a:ln w="12700">
            <a:solidFill>
              <a:srgbClr val="FFFF00"/>
            </a:solidFill>
            <a:prstDash val="dash"/>
            <a:head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9BD806F9-B0D6-4413-96F9-8E18FFB88555}"/>
              </a:ext>
            </a:extLst>
          </p:cNvPr>
          <p:cNvCxnSpPr>
            <a:cxnSpLocks/>
          </p:cNvCxnSpPr>
          <p:nvPr/>
        </p:nvCxnSpPr>
        <p:spPr>
          <a:xfrm>
            <a:off x="6156977" y="1011004"/>
            <a:ext cx="1385053" cy="0"/>
          </a:xfrm>
          <a:prstGeom prst="line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B483ACFF-5D9D-488D-964A-8D06731B921D}"/>
              </a:ext>
            </a:extLst>
          </p:cNvPr>
          <p:cNvCxnSpPr>
            <a:cxnSpLocks noChangeAspect="1"/>
          </p:cNvCxnSpPr>
          <p:nvPr/>
        </p:nvCxnSpPr>
        <p:spPr>
          <a:xfrm>
            <a:off x="7238575" y="2492897"/>
            <a:ext cx="0" cy="557497"/>
          </a:xfrm>
          <a:prstGeom prst="line">
            <a:avLst/>
          </a:prstGeom>
          <a:ln w="12700">
            <a:solidFill>
              <a:srgbClr val="92D050"/>
            </a:solidFill>
            <a:prstDash val="dash"/>
            <a:head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>
            <a:extLst>
              <a:ext uri="{FF2B5EF4-FFF2-40B4-BE49-F238E27FC236}">
                <a16:creationId xmlns:a16="http://schemas.microsoft.com/office/drawing/2014/main" id="{46F7B19A-FCF9-4B1E-8376-9F861DCAF018}"/>
              </a:ext>
            </a:extLst>
          </p:cNvPr>
          <p:cNvCxnSpPr>
            <a:cxnSpLocks/>
          </p:cNvCxnSpPr>
          <p:nvPr/>
        </p:nvCxnSpPr>
        <p:spPr>
          <a:xfrm>
            <a:off x="6085882" y="2496131"/>
            <a:ext cx="1152693" cy="0"/>
          </a:xfrm>
          <a:prstGeom prst="line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>
            <a:extLst>
              <a:ext uri="{FF2B5EF4-FFF2-40B4-BE49-F238E27FC236}">
                <a16:creationId xmlns:a16="http://schemas.microsoft.com/office/drawing/2014/main" id="{6D2EAA3A-F4A6-41A1-B92F-855EB5486279}"/>
              </a:ext>
            </a:extLst>
          </p:cNvPr>
          <p:cNvCxnSpPr>
            <a:cxnSpLocks/>
          </p:cNvCxnSpPr>
          <p:nvPr/>
        </p:nvCxnSpPr>
        <p:spPr>
          <a:xfrm>
            <a:off x="6156977" y="5094411"/>
            <a:ext cx="874978" cy="0"/>
          </a:xfrm>
          <a:prstGeom prst="line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>
            <a:extLst>
              <a:ext uri="{FF2B5EF4-FFF2-40B4-BE49-F238E27FC236}">
                <a16:creationId xmlns:a16="http://schemas.microsoft.com/office/drawing/2014/main" id="{592EB20C-EFA2-425F-80A6-AB7200B0FC43}"/>
              </a:ext>
            </a:extLst>
          </p:cNvPr>
          <p:cNvCxnSpPr>
            <a:cxnSpLocks/>
          </p:cNvCxnSpPr>
          <p:nvPr/>
        </p:nvCxnSpPr>
        <p:spPr>
          <a:xfrm>
            <a:off x="292806" y="4431337"/>
            <a:ext cx="8847150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  <a:prstDash val="dashDot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9A62073-92CC-4C99-A89D-04866853EA39}"/>
              </a:ext>
            </a:extLst>
          </p:cNvPr>
          <p:cNvSpPr txBox="1"/>
          <p:nvPr/>
        </p:nvSpPr>
        <p:spPr>
          <a:xfrm>
            <a:off x="8717194" y="3983306"/>
            <a:ext cx="271087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X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1" name="Прямая соединительная линия 100">
            <a:extLst>
              <a:ext uri="{FF2B5EF4-FFF2-40B4-BE49-F238E27FC236}">
                <a16:creationId xmlns:a16="http://schemas.microsoft.com/office/drawing/2014/main" id="{930DB76F-5700-4757-B55A-DAC76AA4CA2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837215" y="2058901"/>
            <a:ext cx="0" cy="415975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4A53674-DEBE-4DF6-9413-3B7BC3824AA3}"/>
              </a:ext>
            </a:extLst>
          </p:cNvPr>
          <p:cNvSpPr txBox="1"/>
          <p:nvPr/>
        </p:nvSpPr>
        <p:spPr>
          <a:xfrm>
            <a:off x="5186060" y="5764296"/>
            <a:ext cx="2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Y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354F065-359C-495D-B5A5-7C49FD299362}"/>
              </a:ext>
            </a:extLst>
          </p:cNvPr>
          <p:cNvSpPr txBox="1"/>
          <p:nvPr/>
        </p:nvSpPr>
        <p:spPr>
          <a:xfrm>
            <a:off x="4837215" y="4045579"/>
            <a:ext cx="27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O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BB7D0403-50AB-43CE-A119-8ED4E6992EB2}"/>
              </a:ext>
            </a:extLst>
          </p:cNvPr>
          <p:cNvSpPr>
            <a:spLocks noChangeAspect="1"/>
          </p:cNvSpPr>
          <p:nvPr/>
        </p:nvSpPr>
        <p:spPr>
          <a:xfrm>
            <a:off x="2503630" y="3811752"/>
            <a:ext cx="72008" cy="72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C68A1FF5-926C-4FAB-8749-FED90E14228D}"/>
              </a:ext>
            </a:extLst>
          </p:cNvPr>
          <p:cNvSpPr>
            <a:spLocks noChangeAspect="1"/>
          </p:cNvSpPr>
          <p:nvPr/>
        </p:nvSpPr>
        <p:spPr>
          <a:xfrm>
            <a:off x="4023601" y="3800027"/>
            <a:ext cx="72008" cy="72000"/>
          </a:xfrm>
          <a:prstGeom prst="ellipse">
            <a:avLst/>
          </a:prstGeom>
          <a:solidFill>
            <a:srgbClr val="92D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AD0198B5-5550-42F5-9014-59B7D4B898ED}"/>
              </a:ext>
            </a:extLst>
          </p:cNvPr>
          <p:cNvSpPr>
            <a:spLocks noChangeAspect="1"/>
          </p:cNvSpPr>
          <p:nvPr/>
        </p:nvSpPr>
        <p:spPr>
          <a:xfrm>
            <a:off x="4569366" y="3800027"/>
            <a:ext cx="72008" cy="72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F01F2C81-4E35-431F-8011-0649E7685156}"/>
              </a:ext>
            </a:extLst>
          </p:cNvPr>
          <p:cNvSpPr>
            <a:spLocks noChangeAspect="1"/>
          </p:cNvSpPr>
          <p:nvPr/>
        </p:nvSpPr>
        <p:spPr>
          <a:xfrm>
            <a:off x="6995951" y="3808550"/>
            <a:ext cx="72008" cy="72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39C6152C-4234-494D-B443-109470B6684B}"/>
              </a:ext>
            </a:extLst>
          </p:cNvPr>
          <p:cNvSpPr>
            <a:spLocks noChangeAspect="1"/>
          </p:cNvSpPr>
          <p:nvPr/>
        </p:nvSpPr>
        <p:spPr>
          <a:xfrm>
            <a:off x="7202571" y="3811752"/>
            <a:ext cx="72008" cy="72000"/>
          </a:xfrm>
          <a:prstGeom prst="ellipse">
            <a:avLst/>
          </a:prstGeom>
          <a:solidFill>
            <a:srgbClr val="92D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C8B776F8-31F4-4357-AF9C-840A132B6731}"/>
              </a:ext>
            </a:extLst>
          </p:cNvPr>
          <p:cNvSpPr>
            <a:spLocks noChangeAspect="1"/>
          </p:cNvSpPr>
          <p:nvPr/>
        </p:nvSpPr>
        <p:spPr>
          <a:xfrm>
            <a:off x="7510085" y="3804956"/>
            <a:ext cx="72008" cy="72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C48FFC4-8397-42EC-9B39-2C51AD05E762}"/>
              </a:ext>
            </a:extLst>
          </p:cNvPr>
          <p:cNvSpPr txBox="1"/>
          <p:nvPr/>
        </p:nvSpPr>
        <p:spPr>
          <a:xfrm rot="16200000">
            <a:off x="3594515" y="5799910"/>
            <a:ext cx="94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92D050"/>
                </a:solidFill>
              </a:rPr>
              <a:t>X</a:t>
            </a:r>
            <a:r>
              <a:rPr lang="en-US" sz="1600" i="1" baseline="-25000" dirty="0">
                <a:solidFill>
                  <a:srgbClr val="92D050"/>
                </a:solidFill>
              </a:rPr>
              <a:t>2</a:t>
            </a:r>
            <a:r>
              <a:rPr lang="en-US" sz="1600" i="1" dirty="0">
                <a:solidFill>
                  <a:srgbClr val="92D050"/>
                </a:solidFill>
              </a:rPr>
              <a:t> = -110</a:t>
            </a:r>
            <a:endParaRPr lang="ru-RU" sz="1600" i="1" dirty="0">
              <a:solidFill>
                <a:srgbClr val="92D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1E6EA5F-8B10-4BFB-9E5D-7E9C4043FB47}"/>
              </a:ext>
            </a:extLst>
          </p:cNvPr>
          <p:cNvSpPr txBox="1"/>
          <p:nvPr/>
        </p:nvSpPr>
        <p:spPr>
          <a:xfrm rot="16200000">
            <a:off x="2069369" y="5765716"/>
            <a:ext cx="953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</a:rPr>
              <a:t>X</a:t>
            </a:r>
            <a:r>
              <a:rPr lang="en-US" sz="1600" i="1" baseline="-25000" dirty="0">
                <a:solidFill>
                  <a:srgbClr val="00B0F0"/>
                </a:solidFill>
              </a:rPr>
              <a:t>3</a:t>
            </a:r>
            <a:r>
              <a:rPr lang="en-US" sz="1600" i="1" dirty="0">
                <a:solidFill>
                  <a:srgbClr val="00B0F0"/>
                </a:solidFill>
              </a:rPr>
              <a:t> = </a:t>
            </a:r>
            <a:r>
              <a:rPr lang="ru-RU" sz="1600" i="1" dirty="0">
                <a:solidFill>
                  <a:srgbClr val="00B0F0"/>
                </a:solidFill>
              </a:rPr>
              <a:t>-</a:t>
            </a:r>
            <a:r>
              <a:rPr lang="en-US" sz="1600" i="1" dirty="0">
                <a:solidFill>
                  <a:srgbClr val="00B0F0"/>
                </a:solidFill>
              </a:rPr>
              <a:t>260</a:t>
            </a:r>
            <a:endParaRPr lang="ru-RU" sz="1600" i="1" dirty="0">
              <a:solidFill>
                <a:srgbClr val="00B0F0"/>
              </a:solidFill>
            </a:endParaRPr>
          </a:p>
        </p:txBody>
      </p: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95FF0D22-F85C-4359-A8F4-F0FDCE7F2179}"/>
              </a:ext>
            </a:extLst>
          </p:cNvPr>
          <p:cNvCxnSpPr>
            <a:cxnSpLocks/>
          </p:cNvCxnSpPr>
          <p:nvPr/>
        </p:nvCxnSpPr>
        <p:spPr>
          <a:xfrm>
            <a:off x="1619672" y="693594"/>
            <a:ext cx="6322624" cy="4435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>
            <a:extLst>
              <a:ext uri="{FF2B5EF4-FFF2-40B4-BE49-F238E27FC236}">
                <a16:creationId xmlns:a16="http://schemas.microsoft.com/office/drawing/2014/main" id="{48138AA0-C6D6-4C9D-9D11-DE22AD41971E}"/>
              </a:ext>
            </a:extLst>
          </p:cNvPr>
          <p:cNvCxnSpPr>
            <a:cxnSpLocks/>
          </p:cNvCxnSpPr>
          <p:nvPr/>
        </p:nvCxnSpPr>
        <p:spPr>
          <a:xfrm flipV="1">
            <a:off x="1780263" y="2492897"/>
            <a:ext cx="6254520" cy="4278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>
            <a:extLst>
              <a:ext uri="{FF2B5EF4-FFF2-40B4-BE49-F238E27FC236}">
                <a16:creationId xmlns:a16="http://schemas.microsoft.com/office/drawing/2014/main" id="{488B9601-B2CA-420A-97E3-FC0EDA78CA0A}"/>
              </a:ext>
            </a:extLst>
          </p:cNvPr>
          <p:cNvCxnSpPr>
            <a:cxnSpLocks/>
          </p:cNvCxnSpPr>
          <p:nvPr/>
        </p:nvCxnSpPr>
        <p:spPr>
          <a:xfrm>
            <a:off x="2560428" y="996329"/>
            <a:ext cx="3596548" cy="14675"/>
          </a:xfrm>
          <a:prstGeom prst="line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>
            <a:extLst>
              <a:ext uri="{FF2B5EF4-FFF2-40B4-BE49-F238E27FC236}">
                <a16:creationId xmlns:a16="http://schemas.microsoft.com/office/drawing/2014/main" id="{829DDB40-9DC9-4BF6-8A49-D38F437CC94E}"/>
              </a:ext>
            </a:extLst>
          </p:cNvPr>
          <p:cNvCxnSpPr>
            <a:cxnSpLocks/>
          </p:cNvCxnSpPr>
          <p:nvPr/>
        </p:nvCxnSpPr>
        <p:spPr>
          <a:xfrm>
            <a:off x="4627778" y="5512719"/>
            <a:ext cx="1528716" cy="1"/>
          </a:xfrm>
          <a:prstGeom prst="line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>
            <a:extLst>
              <a:ext uri="{FF2B5EF4-FFF2-40B4-BE49-F238E27FC236}">
                <a16:creationId xmlns:a16="http://schemas.microsoft.com/office/drawing/2014/main" id="{ADB7402B-8B84-41C9-9813-05DA7FB54C60}"/>
              </a:ext>
            </a:extLst>
          </p:cNvPr>
          <p:cNvCxnSpPr>
            <a:cxnSpLocks noChangeAspect="1"/>
          </p:cNvCxnSpPr>
          <p:nvPr/>
        </p:nvCxnSpPr>
        <p:spPr>
          <a:xfrm>
            <a:off x="6156977" y="827054"/>
            <a:ext cx="0" cy="504907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  <a:head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единительная линия 157">
            <a:extLst>
              <a:ext uri="{FF2B5EF4-FFF2-40B4-BE49-F238E27FC236}">
                <a16:creationId xmlns:a16="http://schemas.microsoft.com/office/drawing/2014/main" id="{9DE5B742-1923-44F0-8138-474CB9219758}"/>
              </a:ext>
            </a:extLst>
          </p:cNvPr>
          <p:cNvCxnSpPr>
            <a:cxnSpLocks/>
          </p:cNvCxnSpPr>
          <p:nvPr/>
        </p:nvCxnSpPr>
        <p:spPr>
          <a:xfrm>
            <a:off x="4048104" y="1702661"/>
            <a:ext cx="2053164" cy="0"/>
          </a:xfrm>
          <a:prstGeom prst="line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единительная линия 159">
            <a:extLst>
              <a:ext uri="{FF2B5EF4-FFF2-40B4-BE49-F238E27FC236}">
                <a16:creationId xmlns:a16="http://schemas.microsoft.com/office/drawing/2014/main" id="{875405A4-018B-4951-BCF6-81F3FA1B0310}"/>
              </a:ext>
            </a:extLst>
          </p:cNvPr>
          <p:cNvCxnSpPr>
            <a:cxnSpLocks noChangeAspect="1"/>
          </p:cNvCxnSpPr>
          <p:nvPr/>
        </p:nvCxnSpPr>
        <p:spPr>
          <a:xfrm>
            <a:off x="2545985" y="800983"/>
            <a:ext cx="0" cy="4684080"/>
          </a:xfrm>
          <a:prstGeom prst="line">
            <a:avLst/>
          </a:prstGeom>
          <a:ln w="12700">
            <a:solidFill>
              <a:srgbClr val="00B0F0"/>
            </a:solidFill>
            <a:prstDash val="dash"/>
            <a:head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Прямая соединительная линия 163">
            <a:extLst>
              <a:ext uri="{FF2B5EF4-FFF2-40B4-BE49-F238E27FC236}">
                <a16:creationId xmlns:a16="http://schemas.microsoft.com/office/drawing/2014/main" id="{31274B61-AC52-4BBF-93E1-A11DD2849504}"/>
              </a:ext>
            </a:extLst>
          </p:cNvPr>
          <p:cNvCxnSpPr>
            <a:cxnSpLocks noChangeAspect="1"/>
          </p:cNvCxnSpPr>
          <p:nvPr/>
        </p:nvCxnSpPr>
        <p:spPr>
          <a:xfrm>
            <a:off x="4059605" y="1478538"/>
            <a:ext cx="0" cy="3979838"/>
          </a:xfrm>
          <a:prstGeom prst="line">
            <a:avLst/>
          </a:prstGeom>
          <a:ln w="12700">
            <a:solidFill>
              <a:srgbClr val="92D050"/>
            </a:solidFill>
            <a:prstDash val="dash"/>
            <a:head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D639D964-2BF1-4B53-9E7C-E8D0B5E77732}"/>
              </a:ext>
            </a:extLst>
          </p:cNvPr>
          <p:cNvSpPr txBox="1"/>
          <p:nvPr/>
        </p:nvSpPr>
        <p:spPr>
          <a:xfrm>
            <a:off x="5076001" y="1333676"/>
            <a:ext cx="94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92D050"/>
                </a:solidFill>
              </a:rPr>
              <a:t>S</a:t>
            </a:r>
            <a:r>
              <a:rPr lang="en-US" sz="1600" i="1" baseline="-25000" dirty="0">
                <a:solidFill>
                  <a:srgbClr val="92D050"/>
                </a:solidFill>
              </a:rPr>
              <a:t>2</a:t>
            </a:r>
            <a:r>
              <a:rPr lang="en-US" sz="1600" i="1" dirty="0">
                <a:solidFill>
                  <a:srgbClr val="92D050"/>
                </a:solidFill>
              </a:rPr>
              <a:t> = -22</a:t>
            </a:r>
            <a:r>
              <a:rPr lang="ru-RU" sz="1600" i="1" dirty="0">
                <a:solidFill>
                  <a:srgbClr val="92D050"/>
                </a:solidFill>
              </a:rPr>
              <a:t>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59C27AE-1A74-447A-8F97-FDB4E63D4ECD}"/>
              </a:ext>
            </a:extLst>
          </p:cNvPr>
          <p:cNvSpPr txBox="1"/>
          <p:nvPr/>
        </p:nvSpPr>
        <p:spPr>
          <a:xfrm>
            <a:off x="4946644" y="5140609"/>
            <a:ext cx="948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FF00"/>
                </a:solidFill>
              </a:rPr>
              <a:t>S</a:t>
            </a:r>
            <a:r>
              <a:rPr lang="en-US" sz="1600" i="1" baseline="-25000" dirty="0">
                <a:solidFill>
                  <a:srgbClr val="FFFF00"/>
                </a:solidFill>
              </a:rPr>
              <a:t>1</a:t>
            </a:r>
            <a:r>
              <a:rPr lang="en-US" sz="1600" i="1" dirty="0">
                <a:solidFill>
                  <a:srgbClr val="FFFF00"/>
                </a:solidFill>
              </a:rPr>
              <a:t> = -160</a:t>
            </a:r>
            <a:endParaRPr lang="ru-RU" sz="1600" i="1" dirty="0">
              <a:solidFill>
                <a:srgbClr val="FFFF00"/>
              </a:solidFill>
            </a:endParaRP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02F9F823-D729-4CDF-84EE-35B939173C1C}"/>
              </a:ext>
            </a:extLst>
          </p:cNvPr>
          <p:cNvSpPr>
            <a:spLocks noChangeAspect="1"/>
          </p:cNvSpPr>
          <p:nvPr/>
        </p:nvSpPr>
        <p:spPr>
          <a:xfrm>
            <a:off x="4788679" y="4375805"/>
            <a:ext cx="72008" cy="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9A93F02-2447-42DD-86F2-80D9DE9FFF84}"/>
              </a:ext>
            </a:extLst>
          </p:cNvPr>
          <p:cNvSpPr txBox="1"/>
          <p:nvPr/>
        </p:nvSpPr>
        <p:spPr>
          <a:xfrm>
            <a:off x="6113296" y="5217422"/>
            <a:ext cx="1303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</a:rPr>
              <a:t>S</a:t>
            </a:r>
            <a:r>
              <a:rPr lang="en-US" sz="1600" i="1" baseline="-25000" dirty="0">
                <a:solidFill>
                  <a:srgbClr val="00B0F0"/>
                </a:solidFill>
              </a:rPr>
              <a:t>3</a:t>
            </a:r>
            <a:r>
              <a:rPr lang="en-US" sz="1600" i="1" dirty="0">
                <a:solidFill>
                  <a:srgbClr val="00B0F0"/>
                </a:solidFill>
              </a:rPr>
              <a:t>’ = 102,069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BF743A68-6BD2-4BD7-AA41-5BB5733F8681}"/>
              </a:ext>
            </a:extLst>
          </p:cNvPr>
          <p:cNvSpPr txBox="1"/>
          <p:nvPr/>
        </p:nvSpPr>
        <p:spPr>
          <a:xfrm>
            <a:off x="6190274" y="2089665"/>
            <a:ext cx="140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92D050"/>
                </a:solidFill>
              </a:rPr>
              <a:t>S</a:t>
            </a:r>
            <a:r>
              <a:rPr lang="en-US" sz="1600" i="1" baseline="-25000" dirty="0">
                <a:solidFill>
                  <a:srgbClr val="92D050"/>
                </a:solidFill>
              </a:rPr>
              <a:t>2</a:t>
            </a:r>
            <a:r>
              <a:rPr lang="en-US" sz="1600" i="1" dirty="0">
                <a:solidFill>
                  <a:srgbClr val="92D050"/>
                </a:solidFill>
              </a:rPr>
              <a:t>’ =</a:t>
            </a:r>
            <a:r>
              <a:rPr lang="ru-RU" sz="1600" i="1" dirty="0">
                <a:solidFill>
                  <a:srgbClr val="92D050"/>
                </a:solidFill>
              </a:rPr>
              <a:t>1</a:t>
            </a:r>
            <a:r>
              <a:rPr lang="en-US" sz="1600" i="1" dirty="0">
                <a:solidFill>
                  <a:srgbClr val="92D050"/>
                </a:solidFill>
              </a:rPr>
              <a:t>25,7143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FD34F781-65A6-4895-8838-D937283EDB43}"/>
              </a:ext>
            </a:extLst>
          </p:cNvPr>
          <p:cNvSpPr txBox="1"/>
          <p:nvPr/>
        </p:nvSpPr>
        <p:spPr>
          <a:xfrm>
            <a:off x="6350006" y="631706"/>
            <a:ext cx="94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FF00"/>
                </a:solidFill>
              </a:rPr>
              <a:t>S</a:t>
            </a:r>
            <a:r>
              <a:rPr lang="en-US" sz="1600" i="1" baseline="-25000" dirty="0">
                <a:solidFill>
                  <a:srgbClr val="FFFF00"/>
                </a:solidFill>
              </a:rPr>
              <a:t>1</a:t>
            </a:r>
            <a:r>
              <a:rPr lang="en-US" sz="1600" i="1" dirty="0">
                <a:solidFill>
                  <a:srgbClr val="FFFF00"/>
                </a:solidFill>
              </a:rPr>
              <a:t>’ = </a:t>
            </a:r>
            <a:r>
              <a:rPr lang="ru-RU" sz="1600" i="1" dirty="0">
                <a:solidFill>
                  <a:srgbClr val="FFFF00"/>
                </a:solidFill>
              </a:rPr>
              <a:t>1</a:t>
            </a:r>
            <a:r>
              <a:rPr lang="en-US" sz="1600" i="1" dirty="0">
                <a:solidFill>
                  <a:srgbClr val="FFFF00"/>
                </a:solidFill>
              </a:rPr>
              <a:t>60</a:t>
            </a:r>
            <a:endParaRPr lang="ru-RU" sz="1600" i="1" dirty="0">
              <a:solidFill>
                <a:srgbClr val="FFFF00"/>
              </a:solidFill>
            </a:endParaRPr>
          </a:p>
        </p:txBody>
      </p:sp>
      <p:cxnSp>
        <p:nvCxnSpPr>
          <p:cNvPr id="210" name="Прямая соединительная линия 209">
            <a:extLst>
              <a:ext uri="{FF2B5EF4-FFF2-40B4-BE49-F238E27FC236}">
                <a16:creationId xmlns:a16="http://schemas.microsoft.com/office/drawing/2014/main" id="{53A889F4-31A0-4DF8-8A69-2D100EE8011C}"/>
              </a:ext>
            </a:extLst>
          </p:cNvPr>
          <p:cNvCxnSpPr>
            <a:cxnSpLocks noChangeAspect="1"/>
          </p:cNvCxnSpPr>
          <p:nvPr/>
        </p:nvCxnSpPr>
        <p:spPr>
          <a:xfrm>
            <a:off x="7031955" y="4508024"/>
            <a:ext cx="1" cy="684000"/>
          </a:xfrm>
          <a:prstGeom prst="line">
            <a:avLst/>
          </a:prstGeom>
          <a:ln w="12700">
            <a:solidFill>
              <a:srgbClr val="00B0F0"/>
            </a:solidFill>
            <a:prstDash val="dash"/>
            <a:head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C71693B-39B8-4658-984F-2683FB22C1A2}"/>
              </a:ext>
            </a:extLst>
          </p:cNvPr>
          <p:cNvSpPr txBox="1"/>
          <p:nvPr/>
        </p:nvSpPr>
        <p:spPr>
          <a:xfrm>
            <a:off x="171697" y="1044962"/>
            <a:ext cx="1702117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bg1"/>
                </a:solidFill>
              </a:rPr>
              <a:t>Lens properties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Diameter: 40 mm</a:t>
            </a:r>
          </a:p>
          <a:p>
            <a:r>
              <a:rPr lang="en-US" sz="1400" dirty="0">
                <a:solidFill>
                  <a:schemeClr val="bg1"/>
                </a:solidFill>
              </a:rPr>
              <a:t>Focal length: 80 mm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19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437658-D0AF-4FCB-8469-863EE264A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05" y="3658456"/>
            <a:ext cx="2920530" cy="28172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540EE5-7936-4252-ACBA-8DCB2B33F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88" y="3658456"/>
            <a:ext cx="2877471" cy="28172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C512B2-2CEF-4072-88E5-0A5A13214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" y="3636642"/>
            <a:ext cx="2895921" cy="28572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E95CCC-D943-4864-9205-0EA912C42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05" y="555004"/>
            <a:ext cx="2911258" cy="2820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4DB376-74CD-4AA7-9514-427B8FF1A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39" y="555004"/>
            <a:ext cx="2895921" cy="282090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52111B-445D-494B-AE60-34511C8EAA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" y="564087"/>
            <a:ext cx="2895921" cy="2857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45CF24-AA02-4E6D-8F1D-C07CF5943439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PathTracing</a:t>
            </a:r>
            <a:r>
              <a:rPr lang="en-US" sz="2000" b="1" dirty="0"/>
              <a:t>: </a:t>
            </a:r>
            <a:r>
              <a:rPr lang="ru-RU" sz="2000" b="1" dirty="0"/>
              <a:t>идеальная линза (верх), реальная линза (низ). </a:t>
            </a:r>
            <a:r>
              <a:rPr lang="en-US" sz="2000" b="1" dirty="0"/>
              <a:t>f’=80; d = 40 mm</a:t>
            </a:r>
            <a:r>
              <a:rPr lang="ru-RU" sz="2000" b="1" dirty="0"/>
              <a:t> </a:t>
            </a:r>
            <a:r>
              <a:rPr lang="en-US" sz="20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82107-194D-4C4B-B1BF-5B118A0B9955}"/>
              </a:ext>
            </a:extLst>
          </p:cNvPr>
          <p:cNvSpPr txBox="1"/>
          <p:nvPr/>
        </p:nvSpPr>
        <p:spPr>
          <a:xfrm>
            <a:off x="2049327" y="567324"/>
            <a:ext cx="863768" cy="307777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FF00"/>
                </a:solidFill>
              </a:rPr>
              <a:t>S</a:t>
            </a:r>
            <a:r>
              <a:rPr lang="en-US" sz="1400" i="1" baseline="-25000" dirty="0">
                <a:solidFill>
                  <a:srgbClr val="FFFF00"/>
                </a:solidFill>
              </a:rPr>
              <a:t>1</a:t>
            </a:r>
            <a:r>
              <a:rPr lang="en-US" sz="1400" i="1" dirty="0">
                <a:solidFill>
                  <a:srgbClr val="FFFF00"/>
                </a:solidFill>
              </a:rPr>
              <a:t> = </a:t>
            </a:r>
            <a:r>
              <a:rPr lang="ru-RU" sz="1400" i="1" dirty="0">
                <a:solidFill>
                  <a:srgbClr val="FFFF00"/>
                </a:solidFill>
              </a:rPr>
              <a:t>-</a:t>
            </a:r>
            <a:r>
              <a:rPr lang="en-US" sz="1400" i="1" dirty="0">
                <a:solidFill>
                  <a:srgbClr val="FFFF00"/>
                </a:solidFill>
              </a:rPr>
              <a:t>160</a:t>
            </a:r>
            <a:endParaRPr lang="ru-RU" sz="1400" i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95AD0-6824-432C-BCE9-D172FE4F2322}"/>
              </a:ext>
            </a:extLst>
          </p:cNvPr>
          <p:cNvSpPr txBox="1"/>
          <p:nvPr/>
        </p:nvSpPr>
        <p:spPr>
          <a:xfrm>
            <a:off x="5143378" y="555004"/>
            <a:ext cx="876582" cy="30777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92D050"/>
                </a:solidFill>
              </a:rPr>
              <a:t>S</a:t>
            </a:r>
            <a:r>
              <a:rPr lang="en-US" sz="1400" i="1" baseline="-25000" dirty="0">
                <a:solidFill>
                  <a:srgbClr val="92D050"/>
                </a:solidFill>
              </a:rPr>
              <a:t>2</a:t>
            </a:r>
            <a:r>
              <a:rPr lang="en-US" sz="1400" i="1" dirty="0">
                <a:solidFill>
                  <a:srgbClr val="92D050"/>
                </a:solidFill>
              </a:rPr>
              <a:t> = </a:t>
            </a:r>
            <a:r>
              <a:rPr lang="ru-RU" sz="1400" i="1" dirty="0">
                <a:solidFill>
                  <a:srgbClr val="92D050"/>
                </a:solidFill>
              </a:rPr>
              <a:t>-</a:t>
            </a:r>
            <a:r>
              <a:rPr lang="en-US" sz="1400" i="1" dirty="0">
                <a:solidFill>
                  <a:srgbClr val="92D050"/>
                </a:solidFill>
              </a:rPr>
              <a:t>220</a:t>
            </a:r>
            <a:endParaRPr lang="ru-RU" sz="1400" i="1" dirty="0"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4ECA3-BB55-490D-8AE0-FF82CCF7CB49}"/>
              </a:ext>
            </a:extLst>
          </p:cNvPr>
          <p:cNvSpPr txBox="1"/>
          <p:nvPr/>
        </p:nvSpPr>
        <p:spPr>
          <a:xfrm>
            <a:off x="8315189" y="557996"/>
            <a:ext cx="826973" cy="307777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F0"/>
                </a:solidFill>
              </a:rPr>
              <a:t>S</a:t>
            </a:r>
            <a:r>
              <a:rPr lang="en-US" sz="1400" i="1" baseline="-25000" dirty="0">
                <a:solidFill>
                  <a:srgbClr val="00B0F0"/>
                </a:solidFill>
              </a:rPr>
              <a:t>3</a:t>
            </a:r>
            <a:r>
              <a:rPr lang="en-US" sz="1400" i="1" dirty="0">
                <a:solidFill>
                  <a:srgbClr val="00B0F0"/>
                </a:solidFill>
              </a:rPr>
              <a:t> = </a:t>
            </a:r>
            <a:r>
              <a:rPr lang="ru-RU" sz="1400" i="1" dirty="0">
                <a:solidFill>
                  <a:srgbClr val="00B0F0"/>
                </a:solidFill>
              </a:rPr>
              <a:t>-</a:t>
            </a:r>
            <a:r>
              <a:rPr lang="en-US" sz="1400" i="1" dirty="0">
                <a:solidFill>
                  <a:srgbClr val="00B0F0"/>
                </a:solidFill>
              </a:rPr>
              <a:t>370</a:t>
            </a:r>
            <a:endParaRPr lang="ru-RU" sz="14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56FBF2-6DBD-4C71-AE05-36630FA30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22" y="3651531"/>
            <a:ext cx="2925372" cy="2857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B42E66-584C-4B36-B0F3-785CC5A7B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06" y="3638047"/>
            <a:ext cx="2925372" cy="28564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9F6FC2-35D3-4460-BB4A-29F760396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3651531"/>
            <a:ext cx="2885695" cy="2843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9BE762-72E1-4A9E-B61A-5ABCA5ED8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05" y="553811"/>
            <a:ext cx="2919366" cy="27906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2E1129-3D16-4C3D-82F4-59C6EEAA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89" y="562181"/>
            <a:ext cx="2915489" cy="27906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AA0E44-E1D0-4E39-8A99-268FCEDF97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" y="553811"/>
            <a:ext cx="2915489" cy="27906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45CF24-AA02-4E6D-8F1D-C07CF5943439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PathTracing</a:t>
            </a:r>
            <a:r>
              <a:rPr lang="en-US" sz="2000" b="1" dirty="0"/>
              <a:t>: </a:t>
            </a:r>
            <a:r>
              <a:rPr lang="ru-RU" sz="2000" b="1" dirty="0"/>
              <a:t>идеальная линза (верх), реальная линза (низ). </a:t>
            </a:r>
            <a:r>
              <a:rPr lang="en-US" sz="2000" b="1" dirty="0"/>
              <a:t>f’=80; d = 20 mm</a:t>
            </a:r>
            <a:r>
              <a:rPr lang="ru-RU" sz="2000" b="1" dirty="0"/>
              <a:t> </a:t>
            </a:r>
            <a:r>
              <a:rPr lang="en-US" sz="20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82107-194D-4C4B-B1BF-5B118A0B9955}"/>
              </a:ext>
            </a:extLst>
          </p:cNvPr>
          <p:cNvSpPr txBox="1"/>
          <p:nvPr/>
        </p:nvSpPr>
        <p:spPr>
          <a:xfrm>
            <a:off x="2052048" y="557997"/>
            <a:ext cx="863768" cy="307777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FF00"/>
                </a:solidFill>
              </a:rPr>
              <a:t>S</a:t>
            </a:r>
            <a:r>
              <a:rPr lang="en-US" sz="1400" i="1" baseline="-25000" dirty="0">
                <a:solidFill>
                  <a:srgbClr val="FFFF00"/>
                </a:solidFill>
              </a:rPr>
              <a:t>1</a:t>
            </a:r>
            <a:r>
              <a:rPr lang="en-US" sz="1400" i="1" dirty="0">
                <a:solidFill>
                  <a:srgbClr val="FFFF00"/>
                </a:solidFill>
              </a:rPr>
              <a:t> = </a:t>
            </a:r>
            <a:r>
              <a:rPr lang="ru-RU" sz="1400" i="1" dirty="0">
                <a:solidFill>
                  <a:srgbClr val="FFFF00"/>
                </a:solidFill>
              </a:rPr>
              <a:t>-</a:t>
            </a:r>
            <a:r>
              <a:rPr lang="en-US" sz="1400" i="1" dirty="0">
                <a:solidFill>
                  <a:srgbClr val="FFFF00"/>
                </a:solidFill>
              </a:rPr>
              <a:t>160</a:t>
            </a:r>
            <a:endParaRPr lang="ru-RU" sz="1400" i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95AD0-6824-432C-BCE9-D172FE4F2322}"/>
              </a:ext>
            </a:extLst>
          </p:cNvPr>
          <p:cNvSpPr txBox="1"/>
          <p:nvPr/>
        </p:nvSpPr>
        <p:spPr>
          <a:xfrm>
            <a:off x="5139396" y="557996"/>
            <a:ext cx="876582" cy="30777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92D050"/>
                </a:solidFill>
              </a:rPr>
              <a:t>S</a:t>
            </a:r>
            <a:r>
              <a:rPr lang="en-US" sz="1400" i="1" baseline="-25000" dirty="0">
                <a:solidFill>
                  <a:srgbClr val="92D050"/>
                </a:solidFill>
              </a:rPr>
              <a:t>2</a:t>
            </a:r>
            <a:r>
              <a:rPr lang="en-US" sz="1400" i="1" dirty="0">
                <a:solidFill>
                  <a:srgbClr val="92D050"/>
                </a:solidFill>
              </a:rPr>
              <a:t> = </a:t>
            </a:r>
            <a:r>
              <a:rPr lang="ru-RU" sz="1400" i="1" dirty="0">
                <a:solidFill>
                  <a:srgbClr val="92D050"/>
                </a:solidFill>
              </a:rPr>
              <a:t>-</a:t>
            </a:r>
            <a:r>
              <a:rPr lang="en-US" sz="1400" i="1" dirty="0">
                <a:solidFill>
                  <a:srgbClr val="92D050"/>
                </a:solidFill>
              </a:rPr>
              <a:t>220</a:t>
            </a:r>
            <a:endParaRPr lang="ru-RU" sz="1400" i="1" dirty="0"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4ECA3-BB55-490D-8AE0-FF82CCF7CB49}"/>
              </a:ext>
            </a:extLst>
          </p:cNvPr>
          <p:cNvSpPr txBox="1"/>
          <p:nvPr/>
        </p:nvSpPr>
        <p:spPr>
          <a:xfrm>
            <a:off x="8315189" y="557996"/>
            <a:ext cx="826973" cy="307777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F0"/>
                </a:solidFill>
              </a:rPr>
              <a:t>S</a:t>
            </a:r>
            <a:r>
              <a:rPr lang="en-US" sz="1400" i="1" baseline="-25000" dirty="0">
                <a:solidFill>
                  <a:srgbClr val="00B0F0"/>
                </a:solidFill>
              </a:rPr>
              <a:t>3</a:t>
            </a:r>
            <a:r>
              <a:rPr lang="en-US" sz="1400" i="1" dirty="0">
                <a:solidFill>
                  <a:srgbClr val="00B0F0"/>
                </a:solidFill>
              </a:rPr>
              <a:t> = </a:t>
            </a:r>
            <a:r>
              <a:rPr lang="ru-RU" sz="1400" i="1" dirty="0">
                <a:solidFill>
                  <a:srgbClr val="00B0F0"/>
                </a:solidFill>
              </a:rPr>
              <a:t>-</a:t>
            </a:r>
            <a:r>
              <a:rPr lang="en-US" sz="1400" i="1" dirty="0">
                <a:solidFill>
                  <a:srgbClr val="00B0F0"/>
                </a:solidFill>
              </a:rPr>
              <a:t>370</a:t>
            </a:r>
            <a:endParaRPr lang="ru-RU" sz="14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2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59CA6C8-A912-4A97-BC20-0C34BA59B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96" y="3617557"/>
            <a:ext cx="2949180" cy="285817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32FF091-D588-46A1-AAA0-1F014690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34" y="3617557"/>
            <a:ext cx="2900945" cy="2858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8C87DA-BC7E-4194-BB68-CA4DBFF87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" y="3617558"/>
            <a:ext cx="2925012" cy="2858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14DE0C-547C-4B48-BC0B-7CF52A922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29" y="552003"/>
            <a:ext cx="2956747" cy="2827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6FAB20-8574-4F3E-8BC2-499A070C4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27" y="556416"/>
            <a:ext cx="2900945" cy="28271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4EBEE5-0324-4A49-B07C-6335D0641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" y="557995"/>
            <a:ext cx="2927146" cy="2827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45CF24-AA02-4E6D-8F1D-C07CF5943439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PathTracing</a:t>
            </a:r>
            <a:r>
              <a:rPr lang="en-US" sz="2000" b="1" dirty="0"/>
              <a:t>: </a:t>
            </a:r>
            <a:r>
              <a:rPr lang="ru-RU" sz="2000" b="1" dirty="0"/>
              <a:t>идеальная линза (верх), реальная линза (низ). </a:t>
            </a:r>
            <a:r>
              <a:rPr lang="en-US" sz="2000" b="1" dirty="0"/>
              <a:t>f’=80; d = </a:t>
            </a:r>
            <a:r>
              <a:rPr lang="ru-RU" sz="2000" b="1" dirty="0"/>
              <a:t>10</a:t>
            </a:r>
            <a:r>
              <a:rPr lang="en-US" sz="2000" b="1" dirty="0"/>
              <a:t> mm</a:t>
            </a:r>
            <a:r>
              <a:rPr lang="ru-RU" sz="2000" b="1" dirty="0"/>
              <a:t> </a:t>
            </a:r>
            <a:r>
              <a:rPr lang="en-US" sz="20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82107-194D-4C4B-B1BF-5B118A0B9955}"/>
              </a:ext>
            </a:extLst>
          </p:cNvPr>
          <p:cNvSpPr txBox="1"/>
          <p:nvPr/>
        </p:nvSpPr>
        <p:spPr>
          <a:xfrm>
            <a:off x="2052048" y="557997"/>
            <a:ext cx="863768" cy="307777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FF00"/>
                </a:solidFill>
              </a:rPr>
              <a:t>S</a:t>
            </a:r>
            <a:r>
              <a:rPr lang="en-US" sz="1400" i="1" baseline="-25000" dirty="0">
                <a:solidFill>
                  <a:srgbClr val="FFFF00"/>
                </a:solidFill>
              </a:rPr>
              <a:t>1</a:t>
            </a:r>
            <a:r>
              <a:rPr lang="en-US" sz="1400" i="1" dirty="0">
                <a:solidFill>
                  <a:srgbClr val="FFFF00"/>
                </a:solidFill>
              </a:rPr>
              <a:t> = </a:t>
            </a:r>
            <a:r>
              <a:rPr lang="ru-RU" sz="1400" i="1" dirty="0">
                <a:solidFill>
                  <a:srgbClr val="FFFF00"/>
                </a:solidFill>
              </a:rPr>
              <a:t>-</a:t>
            </a:r>
            <a:r>
              <a:rPr lang="en-US" sz="1400" i="1" dirty="0">
                <a:solidFill>
                  <a:srgbClr val="FFFF00"/>
                </a:solidFill>
              </a:rPr>
              <a:t>160</a:t>
            </a:r>
            <a:endParaRPr lang="ru-RU" sz="1400" i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95AD0-6824-432C-BCE9-D172FE4F2322}"/>
              </a:ext>
            </a:extLst>
          </p:cNvPr>
          <p:cNvSpPr txBox="1"/>
          <p:nvPr/>
        </p:nvSpPr>
        <p:spPr>
          <a:xfrm>
            <a:off x="5139396" y="557996"/>
            <a:ext cx="876582" cy="30777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92D050"/>
                </a:solidFill>
              </a:rPr>
              <a:t>S</a:t>
            </a:r>
            <a:r>
              <a:rPr lang="en-US" sz="1400" i="1" baseline="-25000" dirty="0">
                <a:solidFill>
                  <a:srgbClr val="92D050"/>
                </a:solidFill>
              </a:rPr>
              <a:t>2</a:t>
            </a:r>
            <a:r>
              <a:rPr lang="en-US" sz="1400" i="1" dirty="0">
                <a:solidFill>
                  <a:srgbClr val="92D050"/>
                </a:solidFill>
              </a:rPr>
              <a:t> = </a:t>
            </a:r>
            <a:r>
              <a:rPr lang="ru-RU" sz="1400" i="1" dirty="0">
                <a:solidFill>
                  <a:srgbClr val="92D050"/>
                </a:solidFill>
              </a:rPr>
              <a:t>-</a:t>
            </a:r>
            <a:r>
              <a:rPr lang="en-US" sz="1400" i="1" dirty="0">
                <a:solidFill>
                  <a:srgbClr val="92D050"/>
                </a:solidFill>
              </a:rPr>
              <a:t>220</a:t>
            </a:r>
            <a:endParaRPr lang="ru-RU" sz="1400" i="1" dirty="0"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4ECA3-BB55-490D-8AE0-FF82CCF7CB49}"/>
              </a:ext>
            </a:extLst>
          </p:cNvPr>
          <p:cNvSpPr txBox="1"/>
          <p:nvPr/>
        </p:nvSpPr>
        <p:spPr>
          <a:xfrm>
            <a:off x="8315189" y="557996"/>
            <a:ext cx="826973" cy="307777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F0"/>
                </a:solidFill>
              </a:rPr>
              <a:t>S</a:t>
            </a:r>
            <a:r>
              <a:rPr lang="en-US" sz="1400" i="1" baseline="-25000" dirty="0">
                <a:solidFill>
                  <a:srgbClr val="00B0F0"/>
                </a:solidFill>
              </a:rPr>
              <a:t>3</a:t>
            </a:r>
            <a:r>
              <a:rPr lang="en-US" sz="1400" i="1" dirty="0">
                <a:solidFill>
                  <a:srgbClr val="00B0F0"/>
                </a:solidFill>
              </a:rPr>
              <a:t> = </a:t>
            </a:r>
            <a:r>
              <a:rPr lang="ru-RU" sz="1400" i="1" dirty="0">
                <a:solidFill>
                  <a:srgbClr val="00B0F0"/>
                </a:solidFill>
              </a:rPr>
              <a:t>-</a:t>
            </a:r>
            <a:r>
              <a:rPr lang="en-US" sz="1400" i="1" dirty="0">
                <a:solidFill>
                  <a:srgbClr val="00B0F0"/>
                </a:solidFill>
              </a:rPr>
              <a:t>370</a:t>
            </a:r>
            <a:endParaRPr lang="ru-RU" sz="14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2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7D2F50-49F7-470D-8F17-9DA8E56D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75354" y="3642449"/>
            <a:ext cx="2976387" cy="28420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712C3A-3BBF-499F-A99B-FD450DD0F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09784" y="3642449"/>
            <a:ext cx="2901621" cy="28420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B11828-7434-475D-B539-E65788EB3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9535" y="3613476"/>
            <a:ext cx="2901622" cy="2880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3B64D9-A527-479B-9C4F-B5C38A92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371" y="572597"/>
            <a:ext cx="2999370" cy="28221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80D240-0E7D-4500-B4A9-67AC940A7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786" y="572597"/>
            <a:ext cx="2901621" cy="28270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4BBEAB-8575-47AA-8D21-B8F43546E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9" y="572597"/>
            <a:ext cx="2900747" cy="2827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45CF24-AA02-4E6D-8F1D-C07CF5943439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Imaps</a:t>
            </a:r>
            <a:r>
              <a:rPr lang="en-US" sz="2000" b="1" dirty="0"/>
              <a:t>: </a:t>
            </a:r>
            <a:r>
              <a:rPr lang="ru-RU" sz="2000" b="1" dirty="0"/>
              <a:t>идеальная линза (верх), реальная линза (низ). </a:t>
            </a:r>
            <a:r>
              <a:rPr lang="en-US" sz="2000" b="1" dirty="0"/>
              <a:t>f’=80; d = </a:t>
            </a:r>
            <a:r>
              <a:rPr lang="ru-RU" sz="2000" b="1" dirty="0"/>
              <a:t>40</a:t>
            </a:r>
            <a:r>
              <a:rPr lang="en-US" sz="2000" b="1" dirty="0"/>
              <a:t> mm</a:t>
            </a:r>
            <a:r>
              <a:rPr lang="ru-RU" sz="2000" b="1" dirty="0"/>
              <a:t> </a:t>
            </a:r>
            <a:r>
              <a:rPr lang="en-US" sz="20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82107-194D-4C4B-B1BF-5B118A0B9955}"/>
              </a:ext>
            </a:extLst>
          </p:cNvPr>
          <p:cNvSpPr txBox="1"/>
          <p:nvPr/>
        </p:nvSpPr>
        <p:spPr>
          <a:xfrm>
            <a:off x="2052048" y="557997"/>
            <a:ext cx="863768" cy="307777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FF00"/>
                </a:solidFill>
              </a:rPr>
              <a:t>S</a:t>
            </a:r>
            <a:r>
              <a:rPr lang="en-US" sz="1400" i="1" baseline="-25000" dirty="0">
                <a:solidFill>
                  <a:srgbClr val="FFFF00"/>
                </a:solidFill>
              </a:rPr>
              <a:t>1</a:t>
            </a:r>
            <a:r>
              <a:rPr lang="en-US" sz="1400" i="1" dirty="0">
                <a:solidFill>
                  <a:srgbClr val="FFFF00"/>
                </a:solidFill>
              </a:rPr>
              <a:t> = </a:t>
            </a:r>
            <a:r>
              <a:rPr lang="ru-RU" sz="1400" i="1" dirty="0">
                <a:solidFill>
                  <a:srgbClr val="FFFF00"/>
                </a:solidFill>
              </a:rPr>
              <a:t>-16</a:t>
            </a:r>
            <a:r>
              <a:rPr lang="en-US" sz="1400" i="1" dirty="0">
                <a:solidFill>
                  <a:srgbClr val="FFFF00"/>
                </a:solidFill>
              </a:rPr>
              <a:t>0</a:t>
            </a:r>
            <a:endParaRPr lang="ru-RU" sz="1400" i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95AD0-6824-432C-BCE9-D172FE4F2322}"/>
              </a:ext>
            </a:extLst>
          </p:cNvPr>
          <p:cNvSpPr txBox="1"/>
          <p:nvPr/>
        </p:nvSpPr>
        <p:spPr>
          <a:xfrm>
            <a:off x="5135745" y="557995"/>
            <a:ext cx="876582" cy="30777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92D050"/>
                </a:solidFill>
              </a:rPr>
              <a:t>S</a:t>
            </a:r>
            <a:r>
              <a:rPr lang="en-US" sz="1400" i="1" baseline="-25000" dirty="0">
                <a:solidFill>
                  <a:srgbClr val="92D050"/>
                </a:solidFill>
              </a:rPr>
              <a:t>2</a:t>
            </a:r>
            <a:r>
              <a:rPr lang="en-US" sz="1400" i="1" dirty="0">
                <a:solidFill>
                  <a:srgbClr val="92D050"/>
                </a:solidFill>
              </a:rPr>
              <a:t> = </a:t>
            </a:r>
            <a:r>
              <a:rPr lang="ru-RU" sz="1400" i="1" dirty="0">
                <a:solidFill>
                  <a:srgbClr val="92D050"/>
                </a:solidFill>
              </a:rPr>
              <a:t>-22</a:t>
            </a:r>
            <a:r>
              <a:rPr lang="en-US" sz="1400" i="1" dirty="0">
                <a:solidFill>
                  <a:srgbClr val="92D050"/>
                </a:solidFill>
              </a:rPr>
              <a:t>0</a:t>
            </a:r>
            <a:endParaRPr lang="ru-RU" sz="1400" i="1" dirty="0"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4ECA3-BB55-490D-8AE0-FF82CCF7CB49}"/>
              </a:ext>
            </a:extLst>
          </p:cNvPr>
          <p:cNvSpPr txBox="1"/>
          <p:nvPr/>
        </p:nvSpPr>
        <p:spPr>
          <a:xfrm>
            <a:off x="8315189" y="557996"/>
            <a:ext cx="826973" cy="307777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F0"/>
                </a:solidFill>
              </a:rPr>
              <a:t>S</a:t>
            </a:r>
            <a:r>
              <a:rPr lang="en-US" sz="1400" i="1" baseline="-25000" dirty="0">
                <a:solidFill>
                  <a:srgbClr val="00B0F0"/>
                </a:solidFill>
              </a:rPr>
              <a:t>3</a:t>
            </a:r>
            <a:r>
              <a:rPr lang="en-US" sz="1400" i="1" dirty="0">
                <a:solidFill>
                  <a:srgbClr val="00B0F0"/>
                </a:solidFill>
              </a:rPr>
              <a:t> = </a:t>
            </a:r>
            <a:r>
              <a:rPr lang="ru-RU" sz="1400" i="1" dirty="0">
                <a:solidFill>
                  <a:srgbClr val="00B0F0"/>
                </a:solidFill>
              </a:rPr>
              <a:t>-</a:t>
            </a:r>
            <a:r>
              <a:rPr lang="en-US" sz="1400" i="1" dirty="0">
                <a:solidFill>
                  <a:srgbClr val="00B0F0"/>
                </a:solidFill>
              </a:rPr>
              <a:t>450</a:t>
            </a:r>
            <a:endParaRPr lang="ru-RU" sz="14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5B461ED-8BDB-40FE-89E9-F6FBE59C9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08659" y="3605166"/>
            <a:ext cx="2935340" cy="287931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04B87BC-064D-4F15-84C5-A96BB6AE6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14358" y="3605166"/>
            <a:ext cx="2899048" cy="287931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B309908-EF17-453C-B6C3-3D3712471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0" y="3622873"/>
            <a:ext cx="2931158" cy="286160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8C78D2D-4B83-49E4-BE2C-8FC0172CB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926" y="565295"/>
            <a:ext cx="2935339" cy="282212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D852A9A-1720-496D-BF18-81E8E26B3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8066" y="557995"/>
            <a:ext cx="2935339" cy="282212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01A168B-00AD-4143-8429-171905156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6" y="557995"/>
            <a:ext cx="2920892" cy="2836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45CF24-AA02-4E6D-8F1D-C07CF5943439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Imaps</a:t>
            </a:r>
            <a:r>
              <a:rPr lang="en-US" sz="2000" b="1" dirty="0"/>
              <a:t>: </a:t>
            </a:r>
            <a:r>
              <a:rPr lang="ru-RU" sz="2000" b="1" dirty="0"/>
              <a:t>идеальная линза (верх), реальная линза (низ). </a:t>
            </a:r>
            <a:r>
              <a:rPr lang="en-US" sz="2000" b="1" dirty="0"/>
              <a:t>f’=80; d = </a:t>
            </a:r>
            <a:r>
              <a:rPr lang="ru-RU" sz="2000" b="1" dirty="0"/>
              <a:t>20</a:t>
            </a:r>
            <a:r>
              <a:rPr lang="en-US" sz="2000" b="1" dirty="0"/>
              <a:t> mm</a:t>
            </a:r>
            <a:r>
              <a:rPr lang="ru-RU" sz="2000" b="1" dirty="0"/>
              <a:t> </a:t>
            </a:r>
            <a:r>
              <a:rPr lang="en-US" sz="20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82107-194D-4C4B-B1BF-5B118A0B9955}"/>
              </a:ext>
            </a:extLst>
          </p:cNvPr>
          <p:cNvSpPr txBox="1"/>
          <p:nvPr/>
        </p:nvSpPr>
        <p:spPr>
          <a:xfrm>
            <a:off x="2073942" y="557995"/>
            <a:ext cx="863768" cy="307777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FF00"/>
                </a:solidFill>
              </a:rPr>
              <a:t>S</a:t>
            </a:r>
            <a:r>
              <a:rPr lang="en-US" sz="1400" i="1" baseline="-25000" dirty="0">
                <a:solidFill>
                  <a:srgbClr val="FFFF00"/>
                </a:solidFill>
              </a:rPr>
              <a:t>1</a:t>
            </a:r>
            <a:r>
              <a:rPr lang="en-US" sz="1400" i="1" dirty="0">
                <a:solidFill>
                  <a:srgbClr val="FFFF00"/>
                </a:solidFill>
              </a:rPr>
              <a:t> = </a:t>
            </a:r>
            <a:r>
              <a:rPr lang="ru-RU" sz="1400" i="1" dirty="0">
                <a:solidFill>
                  <a:srgbClr val="FFFF00"/>
                </a:solidFill>
              </a:rPr>
              <a:t>-16</a:t>
            </a:r>
            <a:r>
              <a:rPr lang="en-US" sz="1400" i="1" dirty="0">
                <a:solidFill>
                  <a:srgbClr val="FFFF00"/>
                </a:solidFill>
              </a:rPr>
              <a:t>0</a:t>
            </a:r>
            <a:endParaRPr lang="ru-RU" sz="1400" i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95AD0-6824-432C-BCE9-D172FE4F2322}"/>
              </a:ext>
            </a:extLst>
          </p:cNvPr>
          <p:cNvSpPr txBox="1"/>
          <p:nvPr/>
        </p:nvSpPr>
        <p:spPr>
          <a:xfrm>
            <a:off x="5136823" y="557995"/>
            <a:ext cx="876582" cy="30777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92D050"/>
                </a:solidFill>
              </a:rPr>
              <a:t>S</a:t>
            </a:r>
            <a:r>
              <a:rPr lang="en-US" sz="1400" i="1" baseline="-25000" dirty="0">
                <a:solidFill>
                  <a:srgbClr val="92D050"/>
                </a:solidFill>
              </a:rPr>
              <a:t>2</a:t>
            </a:r>
            <a:r>
              <a:rPr lang="en-US" sz="1400" i="1" dirty="0">
                <a:solidFill>
                  <a:srgbClr val="92D050"/>
                </a:solidFill>
              </a:rPr>
              <a:t> = </a:t>
            </a:r>
            <a:r>
              <a:rPr lang="ru-RU" sz="1400" i="1" dirty="0">
                <a:solidFill>
                  <a:srgbClr val="92D050"/>
                </a:solidFill>
              </a:rPr>
              <a:t>-22</a:t>
            </a:r>
            <a:r>
              <a:rPr lang="en-US" sz="1400" i="1" dirty="0">
                <a:solidFill>
                  <a:srgbClr val="92D050"/>
                </a:solidFill>
              </a:rPr>
              <a:t>0</a:t>
            </a:r>
            <a:endParaRPr lang="ru-RU" sz="1400" i="1" dirty="0"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4ECA3-BB55-490D-8AE0-FF82CCF7CB49}"/>
              </a:ext>
            </a:extLst>
          </p:cNvPr>
          <p:cNvSpPr txBox="1"/>
          <p:nvPr/>
        </p:nvSpPr>
        <p:spPr>
          <a:xfrm>
            <a:off x="8315189" y="557996"/>
            <a:ext cx="826973" cy="307777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F0"/>
                </a:solidFill>
              </a:rPr>
              <a:t>S</a:t>
            </a:r>
            <a:r>
              <a:rPr lang="en-US" sz="1400" i="1" baseline="-25000" dirty="0">
                <a:solidFill>
                  <a:srgbClr val="00B0F0"/>
                </a:solidFill>
              </a:rPr>
              <a:t>3</a:t>
            </a:r>
            <a:r>
              <a:rPr lang="en-US" sz="1400" i="1" dirty="0">
                <a:solidFill>
                  <a:srgbClr val="00B0F0"/>
                </a:solidFill>
              </a:rPr>
              <a:t> = </a:t>
            </a:r>
            <a:r>
              <a:rPr lang="ru-RU" sz="1400" i="1" dirty="0">
                <a:solidFill>
                  <a:srgbClr val="00B0F0"/>
                </a:solidFill>
              </a:rPr>
              <a:t>-</a:t>
            </a:r>
            <a:r>
              <a:rPr lang="en-US" sz="1400" i="1" dirty="0">
                <a:solidFill>
                  <a:srgbClr val="00B0F0"/>
                </a:solidFill>
              </a:rPr>
              <a:t>450</a:t>
            </a:r>
            <a:endParaRPr lang="ru-RU" sz="14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02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CE2DE0D-BF5D-4C2D-A601-4F3C5FF0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90147" y="3622872"/>
            <a:ext cx="2952013" cy="28396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4F1A40-D21F-40E3-9B8C-9207E112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18202" y="3613476"/>
            <a:ext cx="2901621" cy="28490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846E50-D702-4216-946F-46F9DFDB4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23336" y="3613476"/>
            <a:ext cx="2969695" cy="2880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A2FFCC-4409-4296-AC9C-4E6A3C5B9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682" y="557427"/>
            <a:ext cx="2975063" cy="28148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65B707-FF65-49BD-9301-2CE57D13A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511" y="565860"/>
            <a:ext cx="2909314" cy="28063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F69A37-6C6C-442B-A5C6-2C987BAD34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70" y="557994"/>
            <a:ext cx="2909314" cy="28221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45CF24-AA02-4E6D-8F1D-C07CF5943439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Imaps</a:t>
            </a:r>
            <a:r>
              <a:rPr lang="en-US" sz="2000" b="1" dirty="0"/>
              <a:t>: </a:t>
            </a:r>
            <a:r>
              <a:rPr lang="ru-RU" sz="2000" b="1" dirty="0"/>
              <a:t>идеальная линза (верх), реальная линза (низ). </a:t>
            </a:r>
            <a:r>
              <a:rPr lang="en-US" sz="2000" b="1" dirty="0"/>
              <a:t>f’=80; d = </a:t>
            </a:r>
            <a:r>
              <a:rPr lang="ru-RU" sz="2000" b="1" dirty="0"/>
              <a:t>10</a:t>
            </a:r>
            <a:r>
              <a:rPr lang="en-US" sz="2000" b="1" dirty="0"/>
              <a:t> mm</a:t>
            </a:r>
            <a:r>
              <a:rPr lang="ru-RU" sz="2000" b="1" dirty="0"/>
              <a:t> </a:t>
            </a:r>
            <a:r>
              <a:rPr lang="en-US" sz="20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82107-194D-4C4B-B1BF-5B118A0B9955}"/>
              </a:ext>
            </a:extLst>
          </p:cNvPr>
          <p:cNvSpPr txBox="1"/>
          <p:nvPr/>
        </p:nvSpPr>
        <p:spPr>
          <a:xfrm>
            <a:off x="2052048" y="557997"/>
            <a:ext cx="863768" cy="307777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FF00"/>
                </a:solidFill>
              </a:rPr>
              <a:t>S</a:t>
            </a:r>
            <a:r>
              <a:rPr lang="en-US" sz="1400" i="1" baseline="-25000" dirty="0">
                <a:solidFill>
                  <a:srgbClr val="FFFF00"/>
                </a:solidFill>
              </a:rPr>
              <a:t>1</a:t>
            </a:r>
            <a:r>
              <a:rPr lang="en-US" sz="1400" i="1" dirty="0">
                <a:solidFill>
                  <a:srgbClr val="FFFF00"/>
                </a:solidFill>
              </a:rPr>
              <a:t> = </a:t>
            </a:r>
            <a:r>
              <a:rPr lang="ru-RU" sz="1400" i="1" dirty="0">
                <a:solidFill>
                  <a:srgbClr val="FFFF00"/>
                </a:solidFill>
              </a:rPr>
              <a:t>-16</a:t>
            </a:r>
            <a:r>
              <a:rPr lang="en-US" sz="1400" i="1" dirty="0">
                <a:solidFill>
                  <a:srgbClr val="FFFF00"/>
                </a:solidFill>
              </a:rPr>
              <a:t>0</a:t>
            </a:r>
            <a:endParaRPr lang="ru-RU" sz="1400" i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95AD0-6824-432C-BCE9-D172FE4F2322}"/>
              </a:ext>
            </a:extLst>
          </p:cNvPr>
          <p:cNvSpPr txBox="1"/>
          <p:nvPr/>
        </p:nvSpPr>
        <p:spPr>
          <a:xfrm>
            <a:off x="5149795" y="570456"/>
            <a:ext cx="876582" cy="30777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92D050"/>
                </a:solidFill>
              </a:rPr>
              <a:t>S</a:t>
            </a:r>
            <a:r>
              <a:rPr lang="en-US" sz="1400" i="1" baseline="-25000" dirty="0">
                <a:solidFill>
                  <a:srgbClr val="92D050"/>
                </a:solidFill>
              </a:rPr>
              <a:t>2</a:t>
            </a:r>
            <a:r>
              <a:rPr lang="en-US" sz="1400" i="1" dirty="0">
                <a:solidFill>
                  <a:srgbClr val="92D050"/>
                </a:solidFill>
              </a:rPr>
              <a:t> = </a:t>
            </a:r>
            <a:r>
              <a:rPr lang="ru-RU" sz="1400" i="1" dirty="0">
                <a:solidFill>
                  <a:srgbClr val="92D050"/>
                </a:solidFill>
              </a:rPr>
              <a:t>-22</a:t>
            </a:r>
            <a:r>
              <a:rPr lang="en-US" sz="1400" i="1" dirty="0">
                <a:solidFill>
                  <a:srgbClr val="92D050"/>
                </a:solidFill>
              </a:rPr>
              <a:t>0</a:t>
            </a:r>
            <a:endParaRPr lang="ru-RU" sz="1400" i="1" dirty="0"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4ECA3-BB55-490D-8AE0-FF82CCF7CB49}"/>
              </a:ext>
            </a:extLst>
          </p:cNvPr>
          <p:cNvSpPr txBox="1"/>
          <p:nvPr/>
        </p:nvSpPr>
        <p:spPr>
          <a:xfrm>
            <a:off x="8315189" y="557996"/>
            <a:ext cx="826973" cy="307777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F0"/>
                </a:solidFill>
              </a:rPr>
              <a:t>S</a:t>
            </a:r>
            <a:r>
              <a:rPr lang="en-US" sz="1400" i="1" baseline="-25000" dirty="0">
                <a:solidFill>
                  <a:srgbClr val="00B0F0"/>
                </a:solidFill>
              </a:rPr>
              <a:t>3</a:t>
            </a:r>
            <a:r>
              <a:rPr lang="en-US" sz="1400" i="1" dirty="0">
                <a:solidFill>
                  <a:srgbClr val="00B0F0"/>
                </a:solidFill>
              </a:rPr>
              <a:t> = </a:t>
            </a:r>
            <a:r>
              <a:rPr lang="ru-RU" sz="1400" i="1" dirty="0">
                <a:solidFill>
                  <a:srgbClr val="00B0F0"/>
                </a:solidFill>
              </a:rPr>
              <a:t>-</a:t>
            </a:r>
            <a:r>
              <a:rPr lang="en-US" sz="1400" i="1" dirty="0">
                <a:solidFill>
                  <a:srgbClr val="00B0F0"/>
                </a:solidFill>
              </a:rPr>
              <a:t>450</a:t>
            </a:r>
            <a:endParaRPr lang="ru-RU" sz="14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585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6460</TotalTime>
  <Words>330</Words>
  <Application>Microsoft Office PowerPoint</Application>
  <PresentationFormat>Экран (4:3)</PresentationFormat>
  <Paragraphs>55</Paragraphs>
  <Slides>10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Calibri</vt:lpstr>
      <vt:lpstr>Тема Office</vt:lpstr>
      <vt:lpstr>Лабораторная работа № 5  Моделирование линзовой камеры F = 80 n = 1,4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папа</dc:creator>
  <cp:lastModifiedBy>Yuriy Alexandrov</cp:lastModifiedBy>
  <cp:revision>163</cp:revision>
  <dcterms:created xsi:type="dcterms:W3CDTF">2019-04-14T04:33:48Z</dcterms:created>
  <dcterms:modified xsi:type="dcterms:W3CDTF">2022-12-14T16:18:17Z</dcterms:modified>
</cp:coreProperties>
</file>